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60" r:id="rId3"/>
    <p:sldId id="267" r:id="rId4"/>
    <p:sldId id="266" r:id="rId5"/>
    <p:sldId id="285" r:id="rId6"/>
    <p:sldId id="286" r:id="rId7"/>
    <p:sldId id="269" r:id="rId8"/>
    <p:sldId id="270" r:id="rId9"/>
    <p:sldId id="268" r:id="rId10"/>
    <p:sldId id="271" r:id="rId11"/>
    <p:sldId id="272" r:id="rId12"/>
    <p:sldId id="273" r:id="rId13"/>
    <p:sldId id="274" r:id="rId14"/>
    <p:sldId id="275" r:id="rId15"/>
    <p:sldId id="276" r:id="rId16"/>
    <p:sldId id="277" r:id="rId17"/>
    <p:sldId id="278" r:id="rId18"/>
    <p:sldId id="279" r:id="rId19"/>
    <p:sldId id="280"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280"/>
    <a:srgbClr val="265E57"/>
    <a:srgbClr val="657FAC"/>
    <a:srgbClr val="36537F"/>
    <a:srgbClr val="263C5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47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AC0664-79DC-4ADB-8009-A3021E7901FB}" type="datetimeFigureOut">
              <a:rPr lang="en-US" smtClean="0"/>
              <a:t>11/23/2009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072DFC-A741-436A-9254-A77F430B2E1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269445-D062-4A1F-957E-536A17534200}"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764E396-A7FF-4025-AB6A-2D623D3DE692}" type="datetimeFigureOut">
              <a:rPr lang="en-US" smtClean="0"/>
              <a:pPr/>
              <a:t>11/23/2009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83E92E5-1D03-4C68-9A34-810413FF5B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64E396-A7FF-4025-AB6A-2D623D3DE692}" type="datetimeFigureOut">
              <a:rPr lang="en-US" smtClean="0"/>
              <a:pPr/>
              <a:t>11/23/2009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E92E5-1D03-4C68-9A34-810413FF5B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64E396-A7FF-4025-AB6A-2D623D3DE692}" type="datetimeFigureOut">
              <a:rPr lang="en-US" smtClean="0"/>
              <a:pPr/>
              <a:t>11/23/2009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E92E5-1D03-4C68-9A34-810413FF5B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764E396-A7FF-4025-AB6A-2D623D3DE692}" type="datetimeFigureOut">
              <a:rPr lang="en-US" smtClean="0"/>
              <a:pPr/>
              <a:t>11/23/2009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83E92E5-1D03-4C68-9A34-810413FF5B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764E396-A7FF-4025-AB6A-2D623D3DE692}" type="datetimeFigureOut">
              <a:rPr lang="en-US" smtClean="0"/>
              <a:pPr/>
              <a:t>11/23/2009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83E92E5-1D03-4C68-9A34-810413FF5BE1}"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764E396-A7FF-4025-AB6A-2D623D3DE692}" type="datetimeFigureOut">
              <a:rPr lang="en-US" smtClean="0"/>
              <a:pPr/>
              <a:t>11/23/2009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83E92E5-1D03-4C68-9A34-810413FF5B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764E396-A7FF-4025-AB6A-2D623D3DE692}" type="datetimeFigureOut">
              <a:rPr lang="en-US" smtClean="0"/>
              <a:pPr/>
              <a:t>11/23/2009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83E92E5-1D03-4C68-9A34-810413FF5B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764E396-A7FF-4025-AB6A-2D623D3DE692}" type="datetimeFigureOut">
              <a:rPr lang="en-US" smtClean="0"/>
              <a:pPr/>
              <a:t>11/23/2009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E92E5-1D03-4C68-9A34-810413FF5B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764E396-A7FF-4025-AB6A-2D623D3DE692}" type="datetimeFigureOut">
              <a:rPr lang="en-US" smtClean="0"/>
              <a:pPr/>
              <a:t>11/23/2009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83E92E5-1D03-4C68-9A34-810413FF5B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764E396-A7FF-4025-AB6A-2D623D3DE692}" type="datetimeFigureOut">
              <a:rPr lang="en-US" smtClean="0"/>
              <a:pPr/>
              <a:t>11/23/2009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83E92E5-1D03-4C68-9A34-810413FF5B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764E396-A7FF-4025-AB6A-2D623D3DE692}" type="datetimeFigureOut">
              <a:rPr lang="en-US" smtClean="0"/>
              <a:pPr/>
              <a:t>11/23/2009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83E92E5-1D03-4C68-9A34-810413FF5B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764E396-A7FF-4025-AB6A-2D623D3DE692}" type="datetimeFigureOut">
              <a:rPr lang="en-US" smtClean="0"/>
              <a:pPr/>
              <a:t>11/23/2009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83E92E5-1D03-4C68-9A34-810413FF5BE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305800" cy="1738312"/>
          </a:xfrm>
        </p:spPr>
        <p:txBody>
          <a:bodyPr>
            <a:normAutofit/>
          </a:bodyPr>
          <a:lstStyle/>
          <a:p>
            <a:r>
              <a:rPr lang="en-US" b="1" dirty="0" smtClean="0"/>
              <a:t>MULTI-REGIONAL PURCHASING COOPERATIVE </a:t>
            </a:r>
            <a:endParaRPr lang="en-US" b="1" dirty="0"/>
          </a:p>
        </p:txBody>
      </p:sp>
      <p:sp>
        <p:nvSpPr>
          <p:cNvPr id="5" name="Title 1"/>
          <p:cNvSpPr txBox="1">
            <a:spLocks/>
          </p:cNvSpPr>
          <p:nvPr/>
        </p:nvSpPr>
        <p:spPr>
          <a:xfrm>
            <a:off x="381000" y="4343400"/>
            <a:ext cx="8305800" cy="1738312"/>
          </a:xfrm>
          <a:prstGeom prst="rect">
            <a:avLst/>
          </a:prstGeom>
        </p:spPr>
        <p:txBody>
          <a:bodyPr vert="horz" anchor="b">
            <a:normAutofit/>
          </a:bodyPr>
          <a:lstStyle/>
          <a:p>
            <a:pPr marL="484632"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rPr>
              <a:t>Instructions for Campus Users</a:t>
            </a:r>
            <a:endParaRPr kumimoji="0" lang="en-US" sz="4400" b="1"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7162800" cy="1600200"/>
          </a:xfrm>
        </p:spPr>
        <p:txBody>
          <a:bodyPr>
            <a:normAutofit fontScale="92500"/>
          </a:bodyPr>
          <a:lstStyle/>
          <a:p>
            <a:pPr>
              <a:buFont typeface="Arial" pitchFamily="34" charset="0"/>
              <a:buChar char="•"/>
            </a:pPr>
            <a:r>
              <a:rPr lang="en-US" sz="2400" dirty="0" smtClean="0"/>
              <a:t>To minimize the ribbon, right click on top blue strip.</a:t>
            </a:r>
          </a:p>
          <a:p>
            <a:pPr>
              <a:buFont typeface="Arial" pitchFamily="34" charset="0"/>
              <a:buChar char="•"/>
            </a:pPr>
            <a:r>
              <a:rPr lang="en-US" sz="2400" dirty="0" smtClean="0"/>
              <a:t>Click on “minimize the ribbon” which will make tool bar disappear.  </a:t>
            </a:r>
            <a:r>
              <a:rPr lang="en-US" sz="1700" dirty="0" smtClean="0"/>
              <a:t>(To bring back right click on ribbon and “un-click” the “minimize the ribbon” option.)</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8" name="Picture 7" descr="no ribbon.JPG"/>
          <p:cNvPicPr>
            <a:picLocks noChangeAspect="1"/>
          </p:cNvPicPr>
          <p:nvPr/>
        </p:nvPicPr>
        <p:blipFill>
          <a:blip r:embed="rId2"/>
          <a:stretch>
            <a:fillRect/>
          </a:stretch>
        </p:blipFill>
        <p:spPr>
          <a:xfrm>
            <a:off x="609600" y="4648200"/>
            <a:ext cx="7620000" cy="1503743"/>
          </a:xfrm>
          <a:prstGeom prst="rect">
            <a:avLst/>
          </a:prstGeom>
        </p:spPr>
      </p:pic>
      <p:sp>
        <p:nvSpPr>
          <p:cNvPr id="11" name="TextBox 10"/>
          <p:cNvSpPr txBox="1"/>
          <p:nvPr/>
        </p:nvSpPr>
        <p:spPr>
          <a:xfrm>
            <a:off x="6858000" y="5486400"/>
            <a:ext cx="1524000" cy="338554"/>
          </a:xfrm>
          <a:prstGeom prst="rect">
            <a:avLst/>
          </a:prstGeom>
          <a:solidFill>
            <a:srgbClr val="FF0000"/>
          </a:solidFill>
        </p:spPr>
        <p:txBody>
          <a:bodyPr wrap="square" rtlCol="0">
            <a:spAutoFit/>
          </a:bodyPr>
          <a:lstStyle/>
          <a:p>
            <a:r>
              <a:rPr lang="en-US" sz="1600" b="1" dirty="0" smtClean="0"/>
              <a:t>No Ribbon</a:t>
            </a:r>
            <a:endParaRPr lang="en-US" sz="1600" b="1" dirty="0"/>
          </a:p>
        </p:txBody>
      </p:sp>
      <p:pic>
        <p:nvPicPr>
          <p:cNvPr id="12" name="Picture 11" descr="Ribbon.JPG"/>
          <p:cNvPicPr>
            <a:picLocks noChangeAspect="1"/>
          </p:cNvPicPr>
          <p:nvPr/>
        </p:nvPicPr>
        <p:blipFill>
          <a:blip r:embed="rId3"/>
          <a:stretch>
            <a:fillRect/>
          </a:stretch>
        </p:blipFill>
        <p:spPr>
          <a:xfrm>
            <a:off x="685800" y="2133600"/>
            <a:ext cx="7620000" cy="1888008"/>
          </a:xfrm>
          <a:prstGeom prst="rect">
            <a:avLst/>
          </a:prstGeom>
        </p:spPr>
      </p:pic>
      <p:sp>
        <p:nvSpPr>
          <p:cNvPr id="5" name="Down Arrow 4"/>
          <p:cNvSpPr/>
          <p:nvPr/>
        </p:nvSpPr>
        <p:spPr>
          <a:xfrm rot="1323782">
            <a:off x="7024013" y="14267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29400" y="3429000"/>
            <a:ext cx="2286000" cy="338554"/>
          </a:xfrm>
          <a:prstGeom prst="rect">
            <a:avLst/>
          </a:prstGeom>
          <a:solidFill>
            <a:srgbClr val="FF0000"/>
          </a:solidFill>
        </p:spPr>
        <p:txBody>
          <a:bodyPr wrap="square" rtlCol="0">
            <a:spAutoFit/>
          </a:bodyPr>
          <a:lstStyle/>
          <a:p>
            <a:r>
              <a:rPr lang="en-US" sz="1600" b="1" dirty="0" smtClean="0"/>
              <a:t>With Ribbon Showing</a:t>
            </a:r>
            <a:endParaRPr lang="en-US" sz="1600" b="1" dirty="0"/>
          </a:p>
        </p:txBody>
      </p:sp>
      <p:cxnSp>
        <p:nvCxnSpPr>
          <p:cNvPr id="14" name="Straight Arrow Connector 13"/>
          <p:cNvCxnSpPr/>
          <p:nvPr/>
        </p:nvCxnSpPr>
        <p:spPr>
          <a:xfrm rot="16200000" flipV="1">
            <a:off x="6743700" y="3009900"/>
            <a:ext cx="5334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7162800" cy="1600200"/>
          </a:xfrm>
        </p:spPr>
        <p:txBody>
          <a:bodyPr>
            <a:normAutofit/>
          </a:bodyPr>
          <a:lstStyle/>
          <a:p>
            <a:pPr>
              <a:buFont typeface="Arial" pitchFamily="34" charset="0"/>
              <a:buChar char="•"/>
            </a:pPr>
            <a:r>
              <a:rPr lang="en-US" sz="2400" dirty="0" smtClean="0"/>
              <a:t>You can also see or print a complete needs list, by clicking on “Item Report” on the main screen.</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5" name="Picture 4" descr="District Main Screen.JPG"/>
          <p:cNvPicPr>
            <a:picLocks noChangeAspect="1"/>
          </p:cNvPicPr>
          <p:nvPr/>
        </p:nvPicPr>
        <p:blipFill>
          <a:blip r:embed="rId2"/>
          <a:stretch>
            <a:fillRect/>
          </a:stretch>
        </p:blipFill>
        <p:spPr>
          <a:xfrm>
            <a:off x="2362200" y="1676400"/>
            <a:ext cx="4933950" cy="4533900"/>
          </a:xfrm>
          <a:prstGeom prst="rect">
            <a:avLst/>
          </a:prstGeom>
        </p:spPr>
      </p:pic>
      <p:sp>
        <p:nvSpPr>
          <p:cNvPr id="8" name="Down Arrow 7"/>
          <p:cNvSpPr/>
          <p:nvPr/>
        </p:nvSpPr>
        <p:spPr>
          <a:xfrm rot="3516620">
            <a:off x="7007103" y="431585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7162800" cy="1600200"/>
          </a:xfrm>
        </p:spPr>
        <p:txBody>
          <a:bodyPr>
            <a:normAutofit/>
          </a:bodyPr>
          <a:lstStyle/>
          <a:p>
            <a:pPr>
              <a:buFont typeface="Arial" pitchFamily="34" charset="0"/>
              <a:buChar char="•"/>
            </a:pPr>
            <a:r>
              <a:rPr lang="en-US" sz="2400" dirty="0" smtClean="0"/>
              <a:t>Item Report Listing</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6" name="Picture 5" descr="Item Report.JPG"/>
          <p:cNvPicPr>
            <a:picLocks noChangeAspect="1"/>
          </p:cNvPicPr>
          <p:nvPr/>
        </p:nvPicPr>
        <p:blipFill>
          <a:blip r:embed="rId2"/>
          <a:stretch>
            <a:fillRect/>
          </a:stretch>
        </p:blipFill>
        <p:spPr>
          <a:xfrm>
            <a:off x="1524000" y="1066800"/>
            <a:ext cx="5893828" cy="516531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7162800" cy="1066800"/>
          </a:xfrm>
        </p:spPr>
        <p:txBody>
          <a:bodyPr>
            <a:normAutofit/>
          </a:bodyPr>
          <a:lstStyle/>
          <a:p>
            <a:pPr>
              <a:buFont typeface="Arial" pitchFamily="34" charset="0"/>
              <a:buChar char="•"/>
            </a:pPr>
            <a:r>
              <a:rPr lang="en-US" sz="2400" dirty="0" smtClean="0"/>
              <a:t>To enter needs, click on Item # field, type in item number to be ordered.</a:t>
            </a:r>
          </a:p>
          <a:p>
            <a:endParaRPr lang="en-US" sz="24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9" name="Picture 8" descr="Campus Needs Input Screen.JPG"/>
          <p:cNvPicPr>
            <a:picLocks noChangeAspect="1"/>
          </p:cNvPicPr>
          <p:nvPr/>
        </p:nvPicPr>
        <p:blipFill>
          <a:blip r:embed="rId2"/>
          <a:stretch>
            <a:fillRect/>
          </a:stretch>
        </p:blipFill>
        <p:spPr>
          <a:xfrm>
            <a:off x="1143000" y="1219200"/>
            <a:ext cx="6556174" cy="5372624"/>
          </a:xfrm>
          <a:prstGeom prst="rect">
            <a:avLst/>
          </a:prstGeom>
        </p:spPr>
      </p:pic>
      <p:sp>
        <p:nvSpPr>
          <p:cNvPr id="6" name="Down Arrow 5"/>
          <p:cNvSpPr/>
          <p:nvPr/>
        </p:nvSpPr>
        <p:spPr>
          <a:xfrm rot="9814811">
            <a:off x="2294659" y="2636308"/>
            <a:ext cx="417298" cy="660615"/>
          </a:xfrm>
          <a:prstGeom prst="downArrow">
            <a:avLst>
              <a:gd name="adj1" fmla="val 50000"/>
              <a:gd name="adj2" fmla="val 570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8077200" cy="1371600"/>
          </a:xfrm>
        </p:spPr>
        <p:txBody>
          <a:bodyPr>
            <a:normAutofit/>
          </a:bodyPr>
          <a:lstStyle/>
          <a:p>
            <a:pPr>
              <a:buFont typeface="Arial" pitchFamily="34" charset="0"/>
              <a:buChar char="•"/>
            </a:pPr>
            <a:r>
              <a:rPr lang="en-US" sz="2400" dirty="0" smtClean="0"/>
              <a:t>Tab to quantity field.  Note that when you hit the tab key, the item description fills in automatically.   Review to make sure this is the correct item.</a:t>
            </a:r>
          </a:p>
          <a:p>
            <a:endParaRPr lang="en-US" sz="24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5" name="Picture 4" descr="Item selection.JPG"/>
          <p:cNvPicPr>
            <a:picLocks noChangeAspect="1"/>
          </p:cNvPicPr>
          <p:nvPr/>
        </p:nvPicPr>
        <p:blipFill>
          <a:blip r:embed="rId2"/>
          <a:stretch>
            <a:fillRect/>
          </a:stretch>
        </p:blipFill>
        <p:spPr>
          <a:xfrm>
            <a:off x="228600" y="1828800"/>
            <a:ext cx="8553450" cy="212407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8077200" cy="1676400"/>
          </a:xfrm>
        </p:spPr>
        <p:txBody>
          <a:bodyPr>
            <a:normAutofit/>
          </a:bodyPr>
          <a:lstStyle/>
          <a:p>
            <a:pPr>
              <a:buFont typeface="Arial" pitchFamily="34" charset="0"/>
              <a:buChar char="•"/>
            </a:pPr>
            <a:r>
              <a:rPr lang="en-US" sz="2400" dirty="0" smtClean="0"/>
              <a:t>Type in desired quantity.</a:t>
            </a:r>
          </a:p>
          <a:p>
            <a:pPr>
              <a:buFont typeface="Arial" pitchFamily="34" charset="0"/>
              <a:buChar char="•"/>
            </a:pPr>
            <a:r>
              <a:rPr lang="en-US" sz="2400" dirty="0" smtClean="0"/>
              <a:t>Push tab to go to next record; key in item number and quantity.  Continue process until all desired items are entered.</a:t>
            </a:r>
          </a:p>
          <a:p>
            <a:endParaRPr lang="en-US" sz="24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5" name="Picture 4" descr="Item selection.JPG"/>
          <p:cNvPicPr>
            <a:picLocks noChangeAspect="1"/>
          </p:cNvPicPr>
          <p:nvPr/>
        </p:nvPicPr>
        <p:blipFill>
          <a:blip r:embed="rId2"/>
          <a:stretch>
            <a:fillRect/>
          </a:stretch>
        </p:blipFill>
        <p:spPr>
          <a:xfrm>
            <a:off x="533400" y="2286000"/>
            <a:ext cx="7807410" cy="2352675"/>
          </a:xfrm>
          <a:prstGeom prst="rect">
            <a:avLst/>
          </a:prstGeom>
        </p:spPr>
      </p:pic>
      <p:sp>
        <p:nvSpPr>
          <p:cNvPr id="4" name="TextBox 3"/>
          <p:cNvSpPr txBox="1"/>
          <p:nvPr/>
        </p:nvSpPr>
        <p:spPr>
          <a:xfrm>
            <a:off x="304800" y="4953000"/>
            <a:ext cx="8458200" cy="1200329"/>
          </a:xfrm>
          <a:prstGeom prst="rect">
            <a:avLst/>
          </a:prstGeom>
          <a:noFill/>
        </p:spPr>
        <p:txBody>
          <a:bodyPr wrap="square" rtlCol="0">
            <a:spAutoFit/>
          </a:bodyPr>
          <a:lstStyle/>
          <a:p>
            <a:r>
              <a:rPr lang="en-US" dirty="0" smtClean="0"/>
              <a:t>NOTE:  If you key in an item you decide you do not want, simply hit the “Delete Record” key at the end of the record.  A warning message will appear asking if you really want to delete that record; hit yes or no as desired.</a:t>
            </a:r>
            <a:endParaRPr lang="en-US" dirty="0"/>
          </a:p>
        </p:txBody>
      </p:sp>
      <p:sp>
        <p:nvSpPr>
          <p:cNvPr id="8" name="Left Arrow 7"/>
          <p:cNvSpPr/>
          <p:nvPr/>
        </p:nvSpPr>
        <p:spPr>
          <a:xfrm rot="1506651">
            <a:off x="7019429" y="3907751"/>
            <a:ext cx="1334581" cy="69889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Delete Record </a:t>
            </a:r>
            <a:endParaRPr lang="en-US" sz="1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8077200" cy="609600"/>
          </a:xfrm>
        </p:spPr>
        <p:txBody>
          <a:bodyPr>
            <a:normAutofit/>
          </a:bodyPr>
          <a:lstStyle/>
          <a:p>
            <a:pPr>
              <a:buFont typeface="Arial" pitchFamily="34" charset="0"/>
              <a:buChar char="•"/>
            </a:pPr>
            <a:r>
              <a:rPr lang="en-US" sz="2400" dirty="0" smtClean="0"/>
              <a:t>Once all needs have been entered, hit “exit” icon.</a:t>
            </a:r>
          </a:p>
          <a:p>
            <a:endParaRPr lang="en-US" sz="24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4" name="Picture 3" descr="Full Input Screen.JPG"/>
          <p:cNvPicPr>
            <a:picLocks noChangeAspect="1"/>
          </p:cNvPicPr>
          <p:nvPr/>
        </p:nvPicPr>
        <p:blipFill>
          <a:blip r:embed="rId2"/>
          <a:stretch>
            <a:fillRect/>
          </a:stretch>
        </p:blipFill>
        <p:spPr>
          <a:xfrm>
            <a:off x="762000" y="1066800"/>
            <a:ext cx="7315200" cy="5614417"/>
          </a:xfrm>
          <a:prstGeom prst="rect">
            <a:avLst/>
          </a:prstGeom>
        </p:spPr>
      </p:pic>
      <p:sp>
        <p:nvSpPr>
          <p:cNvPr id="6" name="Left Arrow 5"/>
          <p:cNvSpPr/>
          <p:nvPr/>
        </p:nvSpPr>
        <p:spPr>
          <a:xfrm rot="20764566">
            <a:off x="7691318" y="767406"/>
            <a:ext cx="7620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8077200" cy="990600"/>
          </a:xfrm>
        </p:spPr>
        <p:txBody>
          <a:bodyPr>
            <a:normAutofit/>
          </a:bodyPr>
          <a:lstStyle/>
          <a:p>
            <a:pPr>
              <a:buFont typeface="Arial" pitchFamily="34" charset="0"/>
              <a:buChar char="•"/>
            </a:pPr>
            <a:r>
              <a:rPr lang="en-US" sz="2400" dirty="0" smtClean="0"/>
              <a:t>Click on  Campus “Needs” Report to generate and review a complete report of your order. </a:t>
            </a:r>
          </a:p>
          <a:p>
            <a:endParaRPr lang="en-US" sz="24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5" name="Picture 4" descr="District Main Screen-District Drop Down.JPG"/>
          <p:cNvPicPr>
            <a:picLocks noChangeAspect="1"/>
          </p:cNvPicPr>
          <p:nvPr/>
        </p:nvPicPr>
        <p:blipFill>
          <a:blip r:embed="rId2"/>
          <a:stretch>
            <a:fillRect/>
          </a:stretch>
        </p:blipFill>
        <p:spPr>
          <a:xfrm>
            <a:off x="2286000" y="1752600"/>
            <a:ext cx="4953000" cy="4552950"/>
          </a:xfrm>
          <a:prstGeom prst="rect">
            <a:avLst/>
          </a:prstGeom>
        </p:spPr>
      </p:pic>
      <p:sp>
        <p:nvSpPr>
          <p:cNvPr id="8" name="Right Arrow 7"/>
          <p:cNvSpPr/>
          <p:nvPr/>
        </p:nvSpPr>
        <p:spPr>
          <a:xfrm rot="553870">
            <a:off x="1566316" y="3590522"/>
            <a:ext cx="1113600" cy="6174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8077200" cy="1371600"/>
          </a:xfrm>
        </p:spPr>
        <p:txBody>
          <a:bodyPr>
            <a:normAutofit/>
          </a:bodyPr>
          <a:lstStyle/>
          <a:p>
            <a:pPr>
              <a:buFont typeface="Arial" pitchFamily="34" charset="0"/>
              <a:buChar char="•"/>
            </a:pPr>
            <a:r>
              <a:rPr lang="en-US" sz="2400" dirty="0" smtClean="0"/>
              <a:t>Review your list; you may print for your records if desired. (You may need to maximize the ribbon to get tool bar back for printing.)</a:t>
            </a:r>
          </a:p>
          <a:p>
            <a:endParaRPr lang="en-US" sz="24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6" name="Picture 5" descr="Campus Needs Report.JPG"/>
          <p:cNvPicPr>
            <a:picLocks noChangeAspect="1"/>
          </p:cNvPicPr>
          <p:nvPr/>
        </p:nvPicPr>
        <p:blipFill>
          <a:blip r:embed="rId2"/>
          <a:stretch>
            <a:fillRect/>
          </a:stretch>
        </p:blipFill>
        <p:spPr>
          <a:xfrm>
            <a:off x="1447800" y="1584798"/>
            <a:ext cx="5664925" cy="5120802"/>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8077200" cy="1371600"/>
          </a:xfrm>
        </p:spPr>
        <p:txBody>
          <a:bodyPr>
            <a:normAutofit fontScale="92500"/>
          </a:bodyPr>
          <a:lstStyle/>
          <a:p>
            <a:pPr>
              <a:buFont typeface="Arial" pitchFamily="34" charset="0"/>
              <a:buChar char="•"/>
            </a:pPr>
            <a:r>
              <a:rPr lang="en-US" sz="2400" dirty="0" smtClean="0"/>
              <a:t>When you are satisfied that all needs for your campus (or department) have been entered correctly, close the program by clicking on the house icon.</a:t>
            </a:r>
          </a:p>
          <a:p>
            <a:endParaRPr lang="en-US" sz="2400" dirty="0" smtClean="0"/>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6" name="Picture 5" descr="Campus Needs Report.JPG"/>
          <p:cNvPicPr>
            <a:picLocks noChangeAspect="1"/>
          </p:cNvPicPr>
          <p:nvPr/>
        </p:nvPicPr>
        <p:blipFill>
          <a:blip r:embed="rId2"/>
          <a:stretch>
            <a:fillRect/>
          </a:stretch>
        </p:blipFill>
        <p:spPr>
          <a:xfrm>
            <a:off x="1600200" y="1447800"/>
            <a:ext cx="5572637" cy="5120802"/>
          </a:xfrm>
          <a:prstGeom prst="rect">
            <a:avLst/>
          </a:prstGeom>
        </p:spPr>
      </p:pic>
      <p:sp>
        <p:nvSpPr>
          <p:cNvPr id="4" name="Left Arrow 3"/>
          <p:cNvSpPr/>
          <p:nvPr/>
        </p:nvSpPr>
        <p:spPr>
          <a:xfrm rot="20396216">
            <a:off x="6649384" y="5517625"/>
            <a:ext cx="1485958" cy="8236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Close Program</a:t>
            </a:r>
            <a:endParaRPr 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263C5E"/>
            </a:gs>
            <a:gs pos="60000">
              <a:srgbClr val="36537F"/>
            </a:gs>
            <a:gs pos="100000">
              <a:srgbClr val="657F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71464"/>
            <a:ext cx="8458200" cy="3386136"/>
          </a:xfrm>
        </p:spPr>
        <p:txBody>
          <a:bodyPr>
            <a:normAutofit/>
          </a:bodyPr>
          <a:lstStyle/>
          <a:p>
            <a:pPr algn="ctr"/>
            <a:r>
              <a:rPr lang="en-US" sz="4400" dirty="0" smtClean="0"/>
              <a:t>NEEDS LIST INSTRUCTIONS</a:t>
            </a:r>
            <a:endParaRPr lang="en-US"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sz="half" idx="1"/>
          </p:nvPr>
        </p:nvSpPr>
        <p:spPr>
          <a:xfrm>
            <a:off x="304800" y="320040"/>
            <a:ext cx="8622538" cy="5989320"/>
          </a:xfrm>
        </p:spPr>
        <p:txBody>
          <a:bodyPr>
            <a:normAutofit/>
          </a:bodyPr>
          <a:lstStyle/>
          <a:p>
            <a:pPr algn="ctr">
              <a:buNone/>
            </a:pPr>
            <a:r>
              <a:rPr lang="en-US" sz="3200" b="1" dirty="0" smtClean="0"/>
              <a:t>Let your district contact know your needs list has been completed, and you are done until purchasing time next spring!</a:t>
            </a:r>
          </a:p>
          <a:p>
            <a:pPr algn="ctr">
              <a:buNone/>
            </a:pPr>
            <a:endParaRPr lang="en-US" sz="3200" b="1" dirty="0" smtClean="0"/>
          </a:p>
          <a:p>
            <a:pPr algn="ctr">
              <a:buNone/>
            </a:pPr>
            <a:r>
              <a:rPr lang="en-US" sz="3200" b="1" dirty="0" smtClean="0"/>
              <a:t>Have a coffee break! </a:t>
            </a:r>
            <a:endParaRPr lang="en-US" sz="3200" b="1" dirty="0"/>
          </a:p>
        </p:txBody>
      </p:sp>
      <p:pic>
        <p:nvPicPr>
          <p:cNvPr id="1029" name="Picture 5" descr="C:\Users\dparrish\AppData\Local\Microsoft\Windows\Temporary Internet Files\Content.IE5\ULCGR1P1\MMj03566030000[1].gif"/>
          <p:cNvPicPr>
            <a:picLocks noChangeAspect="1" noChangeArrowheads="1" noCrop="1"/>
          </p:cNvPicPr>
          <p:nvPr/>
        </p:nvPicPr>
        <p:blipFill>
          <a:blip r:embed="rId2"/>
          <a:srcRect/>
          <a:stretch>
            <a:fillRect/>
          </a:stretch>
        </p:blipFill>
        <p:spPr bwMode="auto">
          <a:xfrm>
            <a:off x="4114800" y="4038600"/>
            <a:ext cx="1495425" cy="166158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8458200" cy="4801314"/>
          </a:xfrm>
          <a:prstGeom prst="rect">
            <a:avLst/>
          </a:prstGeom>
          <a:noFill/>
        </p:spPr>
        <p:txBody>
          <a:bodyPr wrap="square" rtlCol="0">
            <a:spAutoFit/>
          </a:bodyPr>
          <a:lstStyle/>
          <a:p>
            <a:pPr algn="ctr"/>
            <a:r>
              <a:rPr lang="en-US" sz="3200" b="1" dirty="0" smtClean="0"/>
              <a:t>MRPC NEEDS LIST</a:t>
            </a:r>
          </a:p>
          <a:p>
            <a:endParaRPr lang="en-US" b="1" dirty="0"/>
          </a:p>
          <a:p>
            <a:r>
              <a:rPr lang="en-US" sz="1600" b="1" dirty="0" smtClean="0"/>
              <a:t>The Multi-Regional Purchasing Cooperative Line Item Bid is designed to give schools more power in purchasing their basic supply needs such as classroom/office furniture and electronics; and office, classroom, janitorial and nursing supplies.   By combining the amounts needed by the participating schools across four regions (Regions 9, 11, 14 and 15), better pricing can be obtained from vendors. </a:t>
            </a:r>
          </a:p>
          <a:p>
            <a:endParaRPr lang="en-US" sz="1600" b="1" dirty="0" smtClean="0"/>
          </a:p>
          <a:p>
            <a:r>
              <a:rPr lang="en-US" sz="1600" b="1" dirty="0" smtClean="0"/>
              <a:t>The Needs List is the basis of the Line Item Bid.  It tells vendors the quantity of each product that will be ordered.  The vendors take this number to their suppliers/manufacturers to obtain volume discount and pass the savings on to us. </a:t>
            </a:r>
          </a:p>
          <a:p>
            <a:endParaRPr lang="en-US" sz="1600" b="1" dirty="0" smtClean="0"/>
          </a:p>
          <a:p>
            <a:r>
              <a:rPr lang="en-US" sz="1600" b="1" dirty="0" smtClean="0"/>
              <a:t>Because the bid pricing is based on the number we give them through the Needs List, it is </a:t>
            </a:r>
            <a:r>
              <a:rPr lang="en-US" sz="1600" b="1" u="sng" dirty="0" smtClean="0">
                <a:solidFill>
                  <a:srgbClr val="FFFF00"/>
                </a:solidFill>
              </a:rPr>
              <a:t>VERY IMPORTANT </a:t>
            </a:r>
            <a:r>
              <a:rPr lang="en-US" sz="1600" b="1" dirty="0" smtClean="0"/>
              <a:t>that the number you enter at this point is as accurate as possible.  The bid specifies that the quantity we give is within 10% of the final order.  </a:t>
            </a:r>
          </a:p>
          <a:p>
            <a:endParaRPr lang="en-US" sz="1600" b="1" dirty="0" smtClean="0"/>
          </a:p>
          <a:p>
            <a:r>
              <a:rPr lang="en-US" sz="1600" b="1" dirty="0" smtClean="0"/>
              <a:t>In our new program, your Needs List will also become the basis of your final purchase order, </a:t>
            </a:r>
            <a:r>
              <a:rPr lang="en-US" sz="1600" b="1" u="sng" dirty="0" smtClean="0"/>
              <a:t>so being accurate now will save you time later</a:t>
            </a:r>
            <a:r>
              <a:rPr lang="en-US" sz="1600" b="1"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609600" y="2819400"/>
            <a:ext cx="7772400" cy="1295400"/>
          </a:xfrm>
        </p:spPr>
        <p:txBody>
          <a:bodyPr>
            <a:normAutofit/>
          </a:bodyPr>
          <a:lstStyle/>
          <a:p>
            <a:pPr>
              <a:buFont typeface="Arial" pitchFamily="34" charset="0"/>
              <a:buChar char="•"/>
            </a:pPr>
            <a:r>
              <a:rPr lang="en-US" sz="2400" dirty="0" smtClean="0"/>
              <a:t>If you do not have Access 2007 program, you will need to click on the “</a:t>
            </a:r>
            <a:r>
              <a:rPr lang="en-US" sz="2400" dirty="0" err="1" smtClean="0"/>
              <a:t>AccessRuntime</a:t>
            </a:r>
            <a:r>
              <a:rPr lang="en-US" sz="2400" dirty="0" smtClean="0"/>
              <a:t>” program and follow the instructions to run this program.</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12" name="Content Placeholder 9" descr="Contents of MRPC File.JPG"/>
          <p:cNvPicPr>
            <a:picLocks noGrp="1" noChangeAspect="1"/>
          </p:cNvPicPr>
          <p:nvPr>
            <p:ph sz="half" idx="1"/>
          </p:nvPr>
        </p:nvPicPr>
        <p:blipFill>
          <a:blip r:embed="rId2"/>
          <a:stretch>
            <a:fillRect/>
          </a:stretch>
        </p:blipFill>
        <p:spPr>
          <a:xfrm>
            <a:off x="914400" y="4191000"/>
            <a:ext cx="7254688" cy="1581150"/>
          </a:xfrm>
        </p:spPr>
      </p:pic>
      <p:sp>
        <p:nvSpPr>
          <p:cNvPr id="13" name="Up Arrow 12"/>
          <p:cNvSpPr/>
          <p:nvPr/>
        </p:nvSpPr>
        <p:spPr>
          <a:xfrm>
            <a:off x="1524000" y="5257800"/>
            <a:ext cx="685800" cy="838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6"/>
          <p:cNvSpPr txBox="1">
            <a:spLocks/>
          </p:cNvSpPr>
          <p:nvPr/>
        </p:nvSpPr>
        <p:spPr>
          <a:xfrm>
            <a:off x="838200" y="533400"/>
            <a:ext cx="7467600" cy="2133600"/>
          </a:xfrm>
          <a:prstGeom prst="rect">
            <a:avLst/>
          </a:prstGeom>
        </p:spPr>
        <p:txBody>
          <a:bodyPr vert="horz" anchor="t">
            <a:normAutofit/>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Open MRPC folder found</a:t>
            </a:r>
            <a:r>
              <a:rPr kumimoji="0" lang="en-US" sz="2400" b="0" i="0" u="none" strike="noStrike" kern="1200" cap="none" spc="0" normalizeH="0" noProof="0" dirty="0" smtClean="0">
                <a:ln>
                  <a:noFill/>
                </a:ln>
                <a:solidFill>
                  <a:schemeClr val="tx1"/>
                </a:solidFill>
                <a:effectLst/>
                <a:uLnTx/>
                <a:uFillTx/>
                <a:latin typeface="+mn-lt"/>
                <a:ea typeface="+mn-ea"/>
                <a:cs typeface="+mn-cs"/>
              </a:rPr>
              <a:t> on Drive R: on your </a:t>
            </a:r>
            <a:r>
              <a:rPr lang="en-US" sz="2400" dirty="0" smtClean="0"/>
              <a:t>district’s network server.</a:t>
            </a:r>
          </a:p>
          <a:p>
            <a:pPr lvl="1">
              <a:buClr>
                <a:schemeClr val="accent1"/>
              </a:buClr>
              <a:buSzPct val="80000"/>
              <a:buFont typeface="Arial" pitchFamily="34" charset="0"/>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Go to “My Computer”</a:t>
            </a:r>
          </a:p>
          <a:p>
            <a:pPr lvl="1">
              <a:buClr>
                <a:schemeClr val="accent1"/>
              </a:buClr>
              <a:buSzPct val="80000"/>
              <a:buFont typeface="Arial" pitchFamily="34" charset="0"/>
              <a:buChar char="•"/>
            </a:pPr>
            <a:r>
              <a:rPr lang="en-US" sz="2400" dirty="0" smtClean="0"/>
              <a:t>Select Drive R</a:t>
            </a:r>
          </a:p>
          <a:p>
            <a:pPr lvl="1">
              <a:buClr>
                <a:schemeClr val="accent1"/>
              </a:buClr>
              <a:buSzPct val="80000"/>
              <a:buFont typeface="Arial" pitchFamily="34" charset="0"/>
              <a:buChar cha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Click on “MRPC” folder</a:t>
            </a:r>
          </a:p>
          <a:p>
            <a:pPr lvl="1">
              <a:buClr>
                <a:schemeClr val="accent1"/>
              </a:buClr>
              <a:buSzPct val="80000"/>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762000" y="762000"/>
            <a:ext cx="7467600" cy="685800"/>
          </a:xfrm>
        </p:spPr>
        <p:txBody>
          <a:bodyPr>
            <a:normAutofit/>
          </a:bodyPr>
          <a:lstStyle/>
          <a:p>
            <a:pPr>
              <a:buFont typeface="Arial" pitchFamily="34" charset="0"/>
              <a:buChar char="•"/>
            </a:pPr>
            <a:r>
              <a:rPr lang="en-US" sz="2800" dirty="0" smtClean="0"/>
              <a:t>Click on MRPC District Program</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12" name="Content Placeholder 9" descr="Contents of MRPC File.JPG"/>
          <p:cNvPicPr>
            <a:picLocks noGrp="1" noChangeAspect="1"/>
          </p:cNvPicPr>
          <p:nvPr>
            <p:ph sz="half" idx="1"/>
          </p:nvPr>
        </p:nvPicPr>
        <p:blipFill>
          <a:blip r:embed="rId2"/>
          <a:stretch>
            <a:fillRect/>
          </a:stretch>
        </p:blipFill>
        <p:spPr>
          <a:xfrm>
            <a:off x="762000" y="2362200"/>
            <a:ext cx="7254688" cy="1581150"/>
          </a:xfrm>
        </p:spPr>
      </p:pic>
      <p:sp>
        <p:nvSpPr>
          <p:cNvPr id="13" name="Up Arrow 12"/>
          <p:cNvSpPr/>
          <p:nvPr/>
        </p:nvSpPr>
        <p:spPr>
          <a:xfrm>
            <a:off x="1447800" y="3810000"/>
            <a:ext cx="762000" cy="914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Security Warning.JPG"/>
          <p:cNvPicPr>
            <a:picLocks noGrp="1" noChangeAspect="1"/>
          </p:cNvPicPr>
          <p:nvPr>
            <p:ph sz="half" idx="1"/>
          </p:nvPr>
        </p:nvPicPr>
        <p:blipFill>
          <a:blip r:embed="rId3"/>
          <a:stretch>
            <a:fillRect/>
          </a:stretch>
        </p:blipFill>
        <p:spPr>
          <a:xfrm>
            <a:off x="1676400" y="2438400"/>
            <a:ext cx="6248400" cy="1908676"/>
          </a:xfrm>
        </p:spPr>
      </p:pic>
      <p:sp>
        <p:nvSpPr>
          <p:cNvPr id="12" name="Text Placeholder 6"/>
          <p:cNvSpPr txBox="1">
            <a:spLocks/>
          </p:cNvSpPr>
          <p:nvPr/>
        </p:nvSpPr>
        <p:spPr>
          <a:xfrm>
            <a:off x="685800" y="990600"/>
            <a:ext cx="7696200" cy="1295400"/>
          </a:xfrm>
          <a:prstGeom prst="rect">
            <a:avLst/>
          </a:prstGeom>
        </p:spPr>
        <p:txBody>
          <a:bodyPr vert="horz" anchor="t">
            <a:normAutofit/>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When the program opens, you may see a “Security Warning” underneath the ribbon.</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Up Arrow 12"/>
          <p:cNvSpPr/>
          <p:nvPr/>
        </p:nvSpPr>
        <p:spPr>
          <a:xfrm rot="6357469">
            <a:off x="1070710" y="3516054"/>
            <a:ext cx="620898" cy="79338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6"/>
          <p:cNvSpPr txBox="1">
            <a:spLocks/>
          </p:cNvSpPr>
          <p:nvPr/>
        </p:nvSpPr>
        <p:spPr>
          <a:xfrm>
            <a:off x="533400" y="4876800"/>
            <a:ext cx="8305800" cy="1003936"/>
          </a:xfrm>
          <a:prstGeom prst="rect">
            <a:avLst/>
          </a:prstGeom>
        </p:spPr>
        <p:txBody>
          <a:bodyPr vert="horz" anchor="t">
            <a:normAutofit/>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Click on the “Options” button following the warning, then select “Enable Content”.</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6"/>
          <p:cNvSpPr txBox="1">
            <a:spLocks/>
          </p:cNvSpPr>
          <p:nvPr/>
        </p:nvSpPr>
        <p:spPr>
          <a:xfrm>
            <a:off x="381000" y="914400"/>
            <a:ext cx="3048000" cy="1295400"/>
          </a:xfrm>
          <a:prstGeom prst="rect">
            <a:avLst/>
          </a:prstGeom>
        </p:spPr>
        <p:txBody>
          <a:bodyPr vert="horz" anchor="t">
            <a:normAutofit/>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Select your district from red drop down menu.</a:t>
            </a:r>
          </a:p>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15" name="Picture 14" descr="District Main Screen-District Drop Down.JPG"/>
          <p:cNvPicPr>
            <a:picLocks noChangeAspect="1"/>
          </p:cNvPicPr>
          <p:nvPr/>
        </p:nvPicPr>
        <p:blipFill>
          <a:blip r:embed="rId2"/>
          <a:stretch>
            <a:fillRect/>
          </a:stretch>
        </p:blipFill>
        <p:spPr>
          <a:xfrm>
            <a:off x="3657600" y="838200"/>
            <a:ext cx="4419600" cy="4062632"/>
          </a:xfrm>
          <a:prstGeom prst="rect">
            <a:avLst/>
          </a:prstGeom>
        </p:spPr>
      </p:pic>
      <p:sp>
        <p:nvSpPr>
          <p:cNvPr id="16" name="Down Arrow 15"/>
          <p:cNvSpPr/>
          <p:nvPr/>
        </p:nvSpPr>
        <p:spPr>
          <a:xfrm rot="3432734">
            <a:off x="4829241" y="1503144"/>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6"/>
          <p:cNvSpPr txBox="1">
            <a:spLocks/>
          </p:cNvSpPr>
          <p:nvPr/>
        </p:nvSpPr>
        <p:spPr>
          <a:xfrm>
            <a:off x="381000" y="3733800"/>
            <a:ext cx="3048000" cy="1295400"/>
          </a:xfrm>
          <a:prstGeom prst="rect">
            <a:avLst/>
          </a:prstGeom>
        </p:spPr>
        <p:txBody>
          <a:bodyPr vert="horz" anchor="t">
            <a:normAutofit/>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Click on “Needs” Input</a:t>
            </a:r>
          </a:p>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Arial" pitchFamily="34" charset="0"/>
              <a:buChar char="•"/>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Down Arrow 10"/>
          <p:cNvSpPr/>
          <p:nvPr/>
        </p:nvSpPr>
        <p:spPr>
          <a:xfrm rot="3432734">
            <a:off x="5667440" y="2112743"/>
            <a:ext cx="3810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1000" fill="hold"/>
                                        <p:tgtEl>
                                          <p:spTgt spid="11"/>
                                        </p:tgtEl>
                                        <p:attrNameLst>
                                          <p:attrName>ppt_x</p:attrName>
                                        </p:attrNameLst>
                                      </p:cBhvr>
                                      <p:tavLst>
                                        <p:tav tm="0">
                                          <p:val>
                                            <p:strVal val="#ppt_x"/>
                                          </p:val>
                                        </p:tav>
                                        <p:tav tm="100000">
                                          <p:val>
                                            <p:strVal val="#ppt_x"/>
                                          </p:val>
                                        </p:tav>
                                      </p:tavLst>
                                    </p:anim>
                                    <p:anim calcmode="lin" valueType="num">
                                      <p:cBhvr additive="base">
                                        <p:cTn id="13"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7162800" cy="990600"/>
          </a:xfrm>
        </p:spPr>
        <p:txBody>
          <a:bodyPr/>
          <a:lstStyle/>
          <a:p>
            <a:pPr>
              <a:buFont typeface="Arial" pitchFamily="34" charset="0"/>
              <a:buChar char="•"/>
            </a:pPr>
            <a:r>
              <a:rPr lang="en-US" sz="2400" dirty="0" smtClean="0"/>
              <a:t>Select your campus by using the arrows to scroll through the list</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9" name="Picture 8" descr="Campus Needs Input Screen.JPG"/>
          <p:cNvPicPr>
            <a:picLocks noChangeAspect="1"/>
          </p:cNvPicPr>
          <p:nvPr/>
        </p:nvPicPr>
        <p:blipFill>
          <a:blip r:embed="rId2"/>
          <a:stretch>
            <a:fillRect/>
          </a:stretch>
        </p:blipFill>
        <p:spPr>
          <a:xfrm>
            <a:off x="381000" y="1371600"/>
            <a:ext cx="4156317" cy="3047621"/>
          </a:xfrm>
          <a:prstGeom prst="rect">
            <a:avLst/>
          </a:prstGeom>
        </p:spPr>
      </p:pic>
      <p:sp>
        <p:nvSpPr>
          <p:cNvPr id="5" name="Down Arrow 4"/>
          <p:cNvSpPr/>
          <p:nvPr/>
        </p:nvSpPr>
        <p:spPr>
          <a:xfrm rot="2735583">
            <a:off x="3296171" y="1205184"/>
            <a:ext cx="457200"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District Needs Input - 2.JPG"/>
          <p:cNvPicPr>
            <a:picLocks noChangeAspect="1"/>
          </p:cNvPicPr>
          <p:nvPr/>
        </p:nvPicPr>
        <p:blipFill>
          <a:blip r:embed="rId3"/>
          <a:stretch>
            <a:fillRect/>
          </a:stretch>
        </p:blipFill>
        <p:spPr>
          <a:xfrm>
            <a:off x="3657600" y="2590800"/>
            <a:ext cx="5200650" cy="3934170"/>
          </a:xfrm>
          <a:prstGeom prst="rect">
            <a:avLst/>
          </a:prstGeom>
        </p:spPr>
      </p:pic>
      <p:sp>
        <p:nvSpPr>
          <p:cNvPr id="8" name="Down Arrow 7"/>
          <p:cNvSpPr/>
          <p:nvPr/>
        </p:nvSpPr>
        <p:spPr>
          <a:xfrm rot="2735583">
            <a:off x="7334771" y="2500585"/>
            <a:ext cx="457200"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81000" y="1524000"/>
            <a:ext cx="2590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810000" y="2895600"/>
            <a:ext cx="2590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381000" y="304800"/>
            <a:ext cx="7162800" cy="1600200"/>
          </a:xfrm>
        </p:spPr>
        <p:txBody>
          <a:bodyPr>
            <a:normAutofit fontScale="92500"/>
          </a:bodyPr>
          <a:lstStyle/>
          <a:p>
            <a:pPr>
              <a:buFont typeface="Arial" pitchFamily="34" charset="0"/>
              <a:buChar char="•"/>
            </a:pPr>
            <a:r>
              <a:rPr lang="en-US" sz="2400" dirty="0" smtClean="0"/>
              <a:t>Note table at bottom of screen.  This is the listing of items on the needs list.  You can minimize the ribbon at the top of the screen or change your screen resolution to increase the size of the table. </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800" dirty="0"/>
          </a:p>
        </p:txBody>
      </p:sp>
      <p:pic>
        <p:nvPicPr>
          <p:cNvPr id="9" name="Picture 8" descr="Campus Needs Input Screen.JPG"/>
          <p:cNvPicPr>
            <a:picLocks noChangeAspect="1"/>
          </p:cNvPicPr>
          <p:nvPr/>
        </p:nvPicPr>
        <p:blipFill>
          <a:blip r:embed="rId2"/>
          <a:stretch>
            <a:fillRect/>
          </a:stretch>
        </p:blipFill>
        <p:spPr>
          <a:xfrm>
            <a:off x="3048000" y="2209800"/>
            <a:ext cx="4955974" cy="3749079"/>
          </a:xfrm>
          <a:prstGeom prst="rect">
            <a:avLst/>
          </a:prstGeom>
        </p:spPr>
      </p:pic>
      <p:sp>
        <p:nvSpPr>
          <p:cNvPr id="6" name="Down Arrow 5"/>
          <p:cNvSpPr/>
          <p:nvPr/>
        </p:nvSpPr>
        <p:spPr>
          <a:xfrm rot="1294567">
            <a:off x="5714284" y="4396859"/>
            <a:ext cx="6858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652</TotalTime>
  <Words>700</Words>
  <Application>Microsoft Office PowerPoint</Application>
  <PresentationFormat>On-screen Show (4:3)</PresentationFormat>
  <Paragraphs>69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Verve</vt:lpstr>
      <vt:lpstr>MULTI-REGIONAL PURCHASING COOPERATIVE </vt:lpstr>
      <vt:lpstr>NEEDS LIST INSTRUCTIONS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Region 9 ESC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MULTI-REGIONAL PURCHASING COOPERATIVE</dc:title>
  <dc:creator>Dana Parrish</dc:creator>
  <cp:lastModifiedBy>Dana Parrish</cp:lastModifiedBy>
  <cp:revision>67</cp:revision>
  <dcterms:created xsi:type="dcterms:W3CDTF">2009-11-19T21:32:29Z</dcterms:created>
  <dcterms:modified xsi:type="dcterms:W3CDTF">2009-11-23T21:34:47Z</dcterms:modified>
</cp:coreProperties>
</file>